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Gulim" panose="020B0600000101010101" pitchFamily="34" charset="-127"/>
      <p:regular r:id="rId11"/>
    </p:embeddedFont>
    <p:embeddedFont>
      <p:font typeface="맑은 고딕" panose="020B0503020000020004" pitchFamily="34" charset="-127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M Sans Medium" panose="020F0502020204030204" pitchFamily="34" charset="0"/>
      <p:regular r:id="rId18"/>
      <p:italic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348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383" y="625554"/>
            <a:ext cx="7585234" cy="2783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950"/>
              </a:lnSpc>
              <a:buNone/>
            </a:pPr>
            <a:r>
              <a:rPr lang="en-US" sz="8750" dirty="0">
                <a:solidFill>
                  <a:srgbClr val="F7F7F8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Small </a:t>
            </a:r>
          </a:p>
          <a:p>
            <a:pPr marL="0" indent="0" algn="l">
              <a:lnSpc>
                <a:spcPts val="10950"/>
              </a:lnSpc>
              <a:buNone/>
            </a:pPr>
            <a:r>
              <a:rPr lang="en-US" sz="8750" dirty="0">
                <a:solidFill>
                  <a:srgbClr val="F7F7F8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Elephants, </a:t>
            </a:r>
            <a:endParaRPr lang="en-US" sz="87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79383" y="3737134"/>
            <a:ext cx="7585234" cy="139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950"/>
              </a:lnSpc>
              <a:buNone/>
            </a:pPr>
            <a:r>
              <a:rPr lang="en-US" sz="8750" dirty="0">
                <a:solidFill>
                  <a:srgbClr val="F7F7F8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Big Change</a:t>
            </a:r>
            <a:endParaRPr lang="en-US" sz="87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79383" y="5456873"/>
            <a:ext cx="7585234" cy="1113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7F7F8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작지만 강한 연결로 세상을 움직이는 기획 그룹</a:t>
            </a:r>
            <a:endParaRPr lang="en-US" sz="35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79383" y="6898243"/>
            <a:ext cx="7585234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엘리펀트클라우드는 2020년 10월부터 시작된 무리의 여정입니다.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1750" dirty="0" err="1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작은</a:t>
            </a:r>
            <a:r>
              <a:rPr lang="en-US" sz="17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 것들이 모일 때, 큰 변화가 시작됩니다.</a:t>
            </a:r>
            <a:endParaRPr lang="en-US" sz="17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729" y="826532"/>
            <a:ext cx="7693343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7F7F8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코끼리는 무리를 </a:t>
            </a:r>
            <a:r>
              <a:rPr lang="en-US" sz="4050" dirty="0" err="1">
                <a:solidFill>
                  <a:srgbClr val="F7F7F8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이루어</a:t>
            </a:r>
            <a:r>
              <a:rPr lang="en-US" sz="4050" dirty="0">
                <a:solidFill>
                  <a:srgbClr val="F7F7F8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 </a:t>
            </a:r>
          </a:p>
          <a:p>
            <a:pPr marL="0" indent="0" algn="l">
              <a:lnSpc>
                <a:spcPts val="5050"/>
              </a:lnSpc>
              <a:buNone/>
            </a:pPr>
            <a:r>
              <a:rPr lang="en-US" sz="4050" dirty="0" err="1">
                <a:solidFill>
                  <a:srgbClr val="F7F7F8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물길을</a:t>
            </a:r>
            <a:r>
              <a:rPr lang="en-US" sz="4050" dirty="0">
                <a:solidFill>
                  <a:srgbClr val="F7F7F8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 바꿉니다</a:t>
            </a:r>
            <a:endParaRPr lang="en-US" sz="40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11729" y="2405896"/>
            <a:ext cx="3752017" cy="1980128"/>
          </a:xfrm>
          <a:prstGeom prst="roundRect">
            <a:avLst>
              <a:gd name="adj" fmla="val 1570"/>
            </a:avLst>
          </a:prstGeom>
          <a:solidFill>
            <a:srgbClr val="4C5052"/>
          </a:solidFill>
          <a:ln/>
        </p:spPr>
      </p:sp>
      <p:sp>
        <p:nvSpPr>
          <p:cNvPr id="5" name="Shape 2"/>
          <p:cNvSpPr/>
          <p:nvPr/>
        </p:nvSpPr>
        <p:spPr>
          <a:xfrm>
            <a:off x="6418898" y="2613065"/>
            <a:ext cx="621744" cy="621744"/>
          </a:xfrm>
          <a:prstGeom prst="roundRect">
            <a:avLst>
              <a:gd name="adj" fmla="val 14705547"/>
            </a:avLst>
          </a:prstGeom>
          <a:solidFill>
            <a:srgbClr val="AC9EF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9871" y="2784038"/>
            <a:ext cx="279678" cy="27967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18898" y="3424118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2020년 10월</a:t>
            </a:r>
            <a:endParaRPr lang="en-US" sz="20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6418898" y="3861554"/>
            <a:ext cx="333767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1인 기업으로 시작</a:t>
            </a:r>
            <a:endParaRPr lang="en-US" sz="16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9" name="Shape 5"/>
          <p:cNvSpPr/>
          <p:nvPr/>
        </p:nvSpPr>
        <p:spPr>
          <a:xfrm>
            <a:off x="10153055" y="2405896"/>
            <a:ext cx="3752017" cy="1980128"/>
          </a:xfrm>
          <a:prstGeom prst="roundRect">
            <a:avLst>
              <a:gd name="adj" fmla="val 1570"/>
            </a:avLst>
          </a:prstGeom>
          <a:solidFill>
            <a:srgbClr val="4C5052"/>
          </a:solidFill>
          <a:ln/>
        </p:spPr>
      </p:sp>
      <p:sp>
        <p:nvSpPr>
          <p:cNvPr id="10" name="Shape 6"/>
          <p:cNvSpPr/>
          <p:nvPr/>
        </p:nvSpPr>
        <p:spPr>
          <a:xfrm>
            <a:off x="10360223" y="2613065"/>
            <a:ext cx="621744" cy="621744"/>
          </a:xfrm>
          <a:prstGeom prst="roundRect">
            <a:avLst>
              <a:gd name="adj" fmla="val 14705547"/>
            </a:avLst>
          </a:prstGeom>
          <a:solidFill>
            <a:srgbClr val="AC9EF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1197" y="2784038"/>
            <a:ext cx="279678" cy="27967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60223" y="3424118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무리의 형성</a:t>
            </a:r>
            <a:endParaRPr lang="en-US" sz="20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0360223" y="3861554"/>
            <a:ext cx="333767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디자인·유통·하드웨어 전문가들과 협업</a:t>
            </a:r>
            <a:endParaRPr lang="en-US" sz="16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6211729" y="4575334"/>
            <a:ext cx="7693343" cy="1980128"/>
          </a:xfrm>
          <a:prstGeom prst="roundRect">
            <a:avLst>
              <a:gd name="adj" fmla="val 1570"/>
            </a:avLst>
          </a:prstGeom>
          <a:solidFill>
            <a:srgbClr val="4C5052"/>
          </a:solidFill>
          <a:ln/>
        </p:spPr>
      </p:sp>
      <p:sp>
        <p:nvSpPr>
          <p:cNvPr id="15" name="Shape 10"/>
          <p:cNvSpPr/>
          <p:nvPr/>
        </p:nvSpPr>
        <p:spPr>
          <a:xfrm>
            <a:off x="6418898" y="4782503"/>
            <a:ext cx="621744" cy="621744"/>
          </a:xfrm>
          <a:prstGeom prst="roundRect">
            <a:avLst>
              <a:gd name="adj" fmla="val 14705547"/>
            </a:avLst>
          </a:prstGeom>
          <a:solidFill>
            <a:srgbClr val="AC9EF5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9871" y="4953476"/>
            <a:ext cx="279678" cy="27967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18898" y="5593556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생존과 성장</a:t>
            </a:r>
            <a:endParaRPr lang="en-US" sz="20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418898" y="6030992"/>
            <a:ext cx="727900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법인 설립부터 현재까지의 기록</a:t>
            </a:r>
            <a:endParaRPr lang="en-US" sz="16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6211729" y="6768465"/>
            <a:ext cx="7693343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혼자가 아니라 함께, 약한 것이 아니라 강한 연결로서. </a:t>
            </a:r>
            <a:r>
              <a:rPr lang="en-US" sz="1600" dirty="0" err="1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엘리펀트클라우드는</a:t>
            </a:r>
            <a:r>
              <a:rPr lang="en-US" sz="160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600" dirty="0" err="1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작은</a:t>
            </a:r>
            <a:r>
              <a:rPr lang="en-US" sz="160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 무리들이 모여 큰 변화를 만들어갑니다.</a:t>
            </a:r>
            <a:endParaRPr lang="en-US" sz="16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33907" y="463272"/>
            <a:ext cx="5146477" cy="505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7F7F8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실전으로 만들어낸 </a:t>
            </a:r>
            <a:r>
              <a:rPr lang="en-US" sz="3150" dirty="0">
                <a:solidFill>
                  <a:srgbClr val="AC9EF5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기획의 근육</a:t>
            </a:r>
            <a:endParaRPr lang="en-US" sz="31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1733907" y="2589252"/>
            <a:ext cx="242661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7F7F8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매출의 90%를 견인</a:t>
            </a:r>
            <a:endParaRPr lang="en-US" sz="19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1733907" y="3007876"/>
            <a:ext cx="3650337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행사 기획 및 운영 노하우는 우리 사업의 핵심 수익 모델이자, 모든 도전을 뒷받침하는 엔진입니다.</a:t>
            </a:r>
            <a:endParaRPr lang="en-US" sz="12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1733907" y="3555087"/>
            <a:ext cx="3650337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단순히 행사를 여는 것이 아니라, 사람과 </a:t>
            </a:r>
            <a:r>
              <a:rPr lang="en-US" sz="1250" dirty="0" err="1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공간을</a:t>
            </a:r>
            <a:r>
              <a:rPr lang="en-US" sz="12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 </a:t>
            </a:r>
          </a:p>
          <a:p>
            <a:pPr marL="0" indent="0" algn="l">
              <a:lnSpc>
                <a:spcPts val="1700"/>
              </a:lnSpc>
              <a:buNone/>
            </a:pPr>
            <a:r>
              <a:rPr lang="en-US" sz="1250" dirty="0" err="1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연결하는</a:t>
            </a:r>
            <a:r>
              <a:rPr lang="en-US" sz="12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 기획의 힘을 키워온 시간입니다.</a:t>
            </a:r>
            <a:endParaRPr lang="en-US" sz="12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38" y="1271588"/>
            <a:ext cx="7117437" cy="403312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733907" y="5564267"/>
            <a:ext cx="161687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Light" pitchFamily="34" charset="-120"/>
              </a:rPr>
              <a:t>01</a:t>
            </a:r>
            <a:endParaRPr lang="en-US" sz="12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733907" y="5816203"/>
            <a:ext cx="5523548" cy="2286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9" name="Text 6"/>
          <p:cNvSpPr/>
          <p:nvPr/>
        </p:nvSpPr>
        <p:spPr>
          <a:xfrm>
            <a:off x="1733907" y="5942767"/>
            <a:ext cx="2022158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기획 설계</a:t>
            </a:r>
            <a:endParaRPr lang="en-US" sz="15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733907" y="6264593"/>
            <a:ext cx="5523548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목표와 컨셉 명확화</a:t>
            </a:r>
            <a:endParaRPr lang="en-US" sz="12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372826" y="5564267"/>
            <a:ext cx="161687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Light" pitchFamily="34" charset="-120"/>
              </a:rPr>
              <a:t>02</a:t>
            </a:r>
            <a:endParaRPr lang="en-US" sz="12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372826" y="5816203"/>
            <a:ext cx="5523548" cy="2286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3" name="Text 10"/>
          <p:cNvSpPr/>
          <p:nvPr/>
        </p:nvSpPr>
        <p:spPr>
          <a:xfrm>
            <a:off x="7372826" y="5942767"/>
            <a:ext cx="2022158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운영 효율화</a:t>
            </a:r>
            <a:endParaRPr lang="en-US" sz="15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372826" y="6264593"/>
            <a:ext cx="5523548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프로세스 최적화</a:t>
            </a:r>
            <a:endParaRPr lang="en-US" sz="12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733907" y="6722983"/>
            <a:ext cx="161687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Light" pitchFamily="34" charset="-120"/>
              </a:rPr>
              <a:t>03</a:t>
            </a:r>
            <a:endParaRPr lang="en-US" sz="12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733907" y="6974919"/>
            <a:ext cx="5523548" cy="2286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7" name="Text 14"/>
          <p:cNvSpPr/>
          <p:nvPr/>
        </p:nvSpPr>
        <p:spPr>
          <a:xfrm>
            <a:off x="1733907" y="7101483"/>
            <a:ext cx="2022158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참여자 경험</a:t>
            </a:r>
            <a:endParaRPr lang="en-US" sz="15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733907" y="7423309"/>
            <a:ext cx="5523548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공간과 사람의 연결</a:t>
            </a:r>
            <a:endParaRPr lang="en-US" sz="12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372826" y="6722983"/>
            <a:ext cx="161687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Light" pitchFamily="34" charset="-120"/>
              </a:rPr>
              <a:t>04</a:t>
            </a:r>
            <a:endParaRPr lang="en-US" sz="12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7372826" y="6974919"/>
            <a:ext cx="5523548" cy="2286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21" name="Text 18"/>
          <p:cNvSpPr/>
          <p:nvPr/>
        </p:nvSpPr>
        <p:spPr>
          <a:xfrm>
            <a:off x="7372826" y="7101483"/>
            <a:ext cx="2022158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가치 창출</a:t>
            </a:r>
            <a:endParaRPr lang="en-US" sz="15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372826" y="7423309"/>
            <a:ext cx="5523548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예상과 결과의 초과달성</a:t>
            </a:r>
            <a:endParaRPr lang="en-US" sz="12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73410"/>
            <a:ext cx="77381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연구소와의 만남으로 만드는 가치</a:t>
            </a:r>
            <a:endParaRPr lang="en-US" sz="44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0436" y="4522351"/>
            <a:ext cx="6571417" cy="1445895"/>
          </a:xfrm>
          <a:prstGeom prst="roundRect">
            <a:avLst>
              <a:gd name="adj" fmla="val 2353"/>
            </a:avLst>
          </a:prstGeom>
          <a:solidFill>
            <a:srgbClr val="AC9EF5"/>
          </a:solidFill>
          <a:ln/>
        </p:spPr>
      </p:sp>
      <p:sp>
        <p:nvSpPr>
          <p:cNvPr id="5" name="Text 2"/>
          <p:cNvSpPr/>
          <p:nvPr/>
        </p:nvSpPr>
        <p:spPr>
          <a:xfrm>
            <a:off x="857250" y="4749165"/>
            <a:ext cx="379868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2026 MBHC 연구소 MOU</a:t>
            </a:r>
            <a:endParaRPr lang="en-US" sz="26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857250" y="5401270"/>
            <a:ext cx="6117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연구 인프라를 갖춘 법인으로의 진화</a:t>
            </a:r>
            <a:endParaRPr lang="en-US" sz="17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99521" y="474916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7F7F8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구강 유산균</a:t>
            </a:r>
            <a:endParaRPr lang="en-US" sz="26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9521" y="54012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2025년 신규 사업</a:t>
            </a:r>
            <a:endParaRPr lang="en-US" sz="17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93790" y="6223397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3310" y="6223397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11" name="Text 8"/>
          <p:cNvSpPr/>
          <p:nvPr/>
        </p:nvSpPr>
        <p:spPr>
          <a:xfrm>
            <a:off x="1142524" y="6480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전문성 있는 제품</a:t>
            </a:r>
            <a:endParaRPr lang="en-US" sz="22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142524" y="6971109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기획자가 만들어, 연구소가 검증한 신뢰할 수 있는 제품력</a:t>
            </a:r>
            <a:endParaRPr lang="en-US" sz="17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428548" y="6223397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398067" y="6223397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15" name="Text 12"/>
          <p:cNvSpPr/>
          <p:nvPr/>
        </p:nvSpPr>
        <p:spPr>
          <a:xfrm>
            <a:off x="7777282" y="6480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차별화된 포지셔닝</a:t>
            </a:r>
            <a:endParaRPr lang="en-US" sz="22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777282" y="6971109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행사 기획 경험으로 만든 라이프스타일 브랜드의 시작</a:t>
            </a:r>
            <a:endParaRPr lang="en-US" sz="17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9107" y="739140"/>
            <a:ext cx="6516053" cy="627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7F7F8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단순 유통을 넘어선 제품의 가치</a:t>
            </a:r>
            <a:endParaRPr lang="en-US" sz="39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9107" y="1633180"/>
            <a:ext cx="501968" cy="5019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9107" y="2357318"/>
            <a:ext cx="250995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고기능성 제품</a:t>
            </a:r>
            <a:endParaRPr lang="en-US" sz="19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89107" y="2777609"/>
            <a:ext cx="773858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현대인의 삶의 질을 향상시키는 맞춤형 솔루션</a:t>
            </a:r>
            <a:endParaRPr lang="en-US" sz="15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89107" y="3435668"/>
            <a:ext cx="501968" cy="5019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9107" y="4159806"/>
            <a:ext cx="250995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라인업 확장</a:t>
            </a:r>
            <a:endParaRPr lang="en-US" sz="19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89107" y="4580096"/>
            <a:ext cx="773858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구강 유산균을 시작으로 다양한 헬스케어 제품군으로 확장 계획</a:t>
            </a:r>
            <a:endParaRPr lang="en-US" sz="15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89107" y="5238155"/>
            <a:ext cx="501968" cy="501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9107" y="5962293"/>
            <a:ext cx="250995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라이프스타일 제안</a:t>
            </a:r>
            <a:endParaRPr lang="en-US" sz="19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89107" y="6382583"/>
            <a:ext cx="773858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사람과 공간을 연결했던 경험을 제품으로 확장한 브랜드 철학</a:t>
            </a:r>
            <a:endParaRPr lang="en-US" sz="15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3" name="Text 7"/>
          <p:cNvSpPr/>
          <p:nvPr/>
        </p:nvSpPr>
        <p:spPr>
          <a:xfrm>
            <a:off x="6189107" y="6885146"/>
            <a:ext cx="7738586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제품을 단순히 파는 것이 아니라, 사람들의 일상을 개선하는 고기능성 제품 라인업으로 가치를 만들어갑니다.</a:t>
            </a:r>
            <a:endParaRPr lang="en-US" sz="15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62777" y="514707"/>
            <a:ext cx="8517612" cy="548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7F7F8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엔터테인먼트 시너지로 만드는 글로벌 네트워크</a:t>
            </a:r>
            <a:endParaRPr lang="en-US" sz="34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1262777" y="2734747"/>
            <a:ext cx="2829758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7F7F8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2ME Company 파트너십</a:t>
            </a:r>
            <a:endParaRPr lang="en-US" sz="20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1262777" y="3199209"/>
            <a:ext cx="3958471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틱톡 에이전시와의 협업을 통해 새로운 </a:t>
            </a:r>
            <a:r>
              <a:rPr lang="en-US" sz="1350" dirty="0" err="1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마케팅</a:t>
            </a:r>
            <a:r>
              <a:rPr lang="en-US" sz="13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350" dirty="0" err="1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채널을</a:t>
            </a:r>
            <a:r>
              <a:rPr lang="en-US" sz="13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 확보했습니다.</a:t>
            </a:r>
            <a:endParaRPr lang="en-US" sz="13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1262777" y="3832265"/>
            <a:ext cx="2192774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7F7F8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확보 IP: 30명+</a:t>
            </a:r>
            <a:endParaRPr lang="en-US" sz="17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1262777" y="4241959"/>
            <a:ext cx="3958471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틱톡커 및 연예인 IP 보유</a:t>
            </a:r>
            <a:endParaRPr lang="en-US" sz="13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78" y="1419106"/>
            <a:ext cx="7718227" cy="4373642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777" y="6098024"/>
            <a:ext cx="4034909" cy="70163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438156" y="6935272"/>
            <a:ext cx="2192774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온라인 매거진 발행</a:t>
            </a:r>
            <a:endParaRPr lang="en-US" sz="17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438156" y="7290673"/>
            <a:ext cx="3684151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브랜드 스토리와 콘텐츠 제작</a:t>
            </a:r>
            <a:endParaRPr lang="en-US" sz="13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686" y="6098024"/>
            <a:ext cx="4034909" cy="70163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73065" y="6935272"/>
            <a:ext cx="2192774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틱톡커 마케팅</a:t>
            </a:r>
            <a:endParaRPr lang="en-US" sz="17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3" name="Text 8"/>
          <p:cNvSpPr/>
          <p:nvPr/>
        </p:nvSpPr>
        <p:spPr>
          <a:xfrm>
            <a:off x="5473065" y="7290673"/>
            <a:ext cx="3684151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인플루언서를 통한 글로벌 확산</a:t>
            </a:r>
            <a:endParaRPr lang="en-US" sz="13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595" y="6098024"/>
            <a:ext cx="4034909" cy="70163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507974" y="6935272"/>
            <a:ext cx="2192774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해외 법인장 활동</a:t>
            </a:r>
            <a:endParaRPr lang="en-US" sz="17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9507974" y="7290673"/>
            <a:ext cx="3684151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글로벌 커머스 진출을 위한 네트워크</a:t>
            </a:r>
            <a:endParaRPr lang="en-US" sz="13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058" y="1148001"/>
            <a:ext cx="4954905" cy="619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7F7F8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2026~2030 로드맵</a:t>
            </a:r>
            <a:endParaRPr lang="en-US" sz="39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80058" y="1836539"/>
            <a:ext cx="7117675" cy="495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AC9EF5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기획(Event)</a:t>
            </a:r>
            <a:r>
              <a:rPr lang="en-US" sz="3100" dirty="0">
                <a:solidFill>
                  <a:srgbClr val="F7F7F8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 × </a:t>
            </a:r>
            <a:r>
              <a:rPr lang="en-US" sz="3100" dirty="0">
                <a:solidFill>
                  <a:srgbClr val="AC9EF5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기술(Bio)</a:t>
            </a:r>
            <a:r>
              <a:rPr lang="en-US" sz="3100" dirty="0">
                <a:solidFill>
                  <a:srgbClr val="F7F7F8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 × </a:t>
            </a:r>
            <a:r>
              <a:rPr lang="en-US" sz="3100" dirty="0">
                <a:solidFill>
                  <a:srgbClr val="AC9EF5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콘텐츠(TikTok)</a:t>
            </a:r>
            <a:endParaRPr lang="en-US" sz="31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180058" y="2591633"/>
            <a:ext cx="7756684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세 개의 핵심 사업이 '엘리펀트클라우드' 생태계 안에서 완전하게 결합합니다.</a:t>
            </a:r>
            <a:endParaRPr lang="en-US" sz="15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402943" y="3083481"/>
            <a:ext cx="22860" cy="3028712"/>
          </a:xfrm>
          <a:prstGeom prst="roundRect">
            <a:avLst>
              <a:gd name="adj" fmla="val 130052"/>
            </a:avLst>
          </a:prstGeom>
          <a:solidFill>
            <a:srgbClr val="65696B"/>
          </a:solidFill>
          <a:ln/>
        </p:spPr>
      </p:sp>
      <p:sp>
        <p:nvSpPr>
          <p:cNvPr id="7" name="Shape 4"/>
          <p:cNvSpPr/>
          <p:nvPr/>
        </p:nvSpPr>
        <p:spPr>
          <a:xfrm>
            <a:off x="6603028" y="3294936"/>
            <a:ext cx="594479" cy="22860"/>
          </a:xfrm>
          <a:prstGeom prst="roundRect">
            <a:avLst>
              <a:gd name="adj" fmla="val 130052"/>
            </a:avLst>
          </a:prstGeom>
          <a:solidFill>
            <a:srgbClr val="65696B"/>
          </a:solidFill>
          <a:ln/>
        </p:spPr>
      </p:sp>
      <p:sp>
        <p:nvSpPr>
          <p:cNvPr id="8" name="Shape 5"/>
          <p:cNvSpPr/>
          <p:nvPr/>
        </p:nvSpPr>
        <p:spPr>
          <a:xfrm>
            <a:off x="6179999" y="3083481"/>
            <a:ext cx="445889" cy="445889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9" name="Text 6"/>
          <p:cNvSpPr/>
          <p:nvPr/>
        </p:nvSpPr>
        <p:spPr>
          <a:xfrm>
            <a:off x="6254294" y="3120569"/>
            <a:ext cx="297180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1</a:t>
            </a:r>
            <a:endParaRPr lang="en-US" sz="23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394019" y="3151584"/>
            <a:ext cx="247745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2026: MOU 체결</a:t>
            </a:r>
            <a:endParaRPr lang="en-US" sz="19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394019" y="3565088"/>
            <a:ext cx="6542723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MBHC 연구소와 파트너십으로 제품 개발 인프라 확보</a:t>
            </a:r>
            <a:endParaRPr lang="en-US" sz="15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603028" y="4419957"/>
            <a:ext cx="594479" cy="22860"/>
          </a:xfrm>
          <a:prstGeom prst="roundRect">
            <a:avLst>
              <a:gd name="adj" fmla="val 130052"/>
            </a:avLst>
          </a:prstGeom>
          <a:solidFill>
            <a:srgbClr val="65696B"/>
          </a:solidFill>
          <a:ln/>
        </p:spPr>
      </p:sp>
      <p:sp>
        <p:nvSpPr>
          <p:cNvPr id="13" name="Shape 10"/>
          <p:cNvSpPr/>
          <p:nvPr/>
        </p:nvSpPr>
        <p:spPr>
          <a:xfrm>
            <a:off x="6179999" y="4208502"/>
            <a:ext cx="445889" cy="445889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14" name="Text 11"/>
          <p:cNvSpPr/>
          <p:nvPr/>
        </p:nvSpPr>
        <p:spPr>
          <a:xfrm>
            <a:off x="6254294" y="4245590"/>
            <a:ext cx="297180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2</a:t>
            </a:r>
            <a:endParaRPr lang="en-US" sz="23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394019" y="4276606"/>
            <a:ext cx="2641997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2027~2028: 라인업 확장</a:t>
            </a:r>
            <a:endParaRPr lang="en-US" sz="19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394019" y="4690110"/>
            <a:ext cx="6542723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구강 유산균을 시작으로 다양한 제품군 개발 및 시장 진입</a:t>
            </a:r>
            <a:endParaRPr lang="en-US" sz="15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603028" y="5544979"/>
            <a:ext cx="594479" cy="22860"/>
          </a:xfrm>
          <a:prstGeom prst="roundRect">
            <a:avLst>
              <a:gd name="adj" fmla="val 130052"/>
            </a:avLst>
          </a:prstGeom>
          <a:solidFill>
            <a:srgbClr val="65696B"/>
          </a:solidFill>
          <a:ln/>
        </p:spPr>
      </p:sp>
      <p:sp>
        <p:nvSpPr>
          <p:cNvPr id="18" name="Shape 15"/>
          <p:cNvSpPr/>
          <p:nvPr/>
        </p:nvSpPr>
        <p:spPr>
          <a:xfrm>
            <a:off x="6179999" y="5333524"/>
            <a:ext cx="445889" cy="445889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19" name="Text 16"/>
          <p:cNvSpPr/>
          <p:nvPr/>
        </p:nvSpPr>
        <p:spPr>
          <a:xfrm>
            <a:off x="6254294" y="5370612"/>
            <a:ext cx="297180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3</a:t>
            </a:r>
            <a:endParaRPr lang="en-US" sz="23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394019" y="5401628"/>
            <a:ext cx="2694980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2029~2030: 글로벌 진출</a:t>
            </a:r>
            <a:endParaRPr lang="en-US" sz="19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7394019" y="5815132"/>
            <a:ext cx="6542723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2ME Company 네트워크 활용한 해외 시장 개척</a:t>
            </a:r>
            <a:endParaRPr lang="en-US" sz="15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2" name="Shape 19"/>
          <p:cNvSpPr/>
          <p:nvPr/>
        </p:nvSpPr>
        <p:spPr>
          <a:xfrm>
            <a:off x="6180058" y="6306979"/>
            <a:ext cx="7756684" cy="774621"/>
          </a:xfrm>
          <a:prstGeom prst="roundRect">
            <a:avLst>
              <a:gd name="adj" fmla="val 3838"/>
            </a:avLst>
          </a:prstGeom>
          <a:solidFill>
            <a:srgbClr val="110745"/>
          </a:solidFill>
          <a:ln/>
        </p:spPr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178" y="6594634"/>
            <a:ext cx="247650" cy="198120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6823948" y="6529626"/>
            <a:ext cx="6914674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개별 사업의 단순 합이 아닌, 생태계 안에서 자연스럽게 자라나는 무한한 기회들</a:t>
            </a:r>
            <a:endParaRPr lang="en-US" sz="15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37662" y="543472"/>
            <a:ext cx="8336477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8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더 많은 </a:t>
            </a:r>
            <a:r>
              <a:rPr lang="en-US" sz="8800" dirty="0" err="1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작은</a:t>
            </a:r>
            <a:r>
              <a:rPr lang="en-US" sz="88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</a:p>
          <a:p>
            <a:pPr marL="0" indent="0" algn="l">
              <a:lnSpc>
                <a:spcPts val="11150"/>
              </a:lnSpc>
              <a:buNone/>
            </a:pPr>
            <a:r>
              <a:rPr lang="en-US" sz="8800" dirty="0" err="1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코끼리들과</a:t>
            </a:r>
            <a:r>
              <a:rPr lang="en-US" sz="88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함께</a:t>
            </a:r>
            <a:endParaRPr lang="en-US" sz="8800" dirty="0"/>
          </a:p>
        </p:txBody>
      </p:sp>
      <p:sp>
        <p:nvSpPr>
          <p:cNvPr id="4" name="Text 1"/>
          <p:cNvSpPr/>
          <p:nvPr/>
        </p:nvSpPr>
        <p:spPr>
          <a:xfrm>
            <a:off x="6280190" y="4704636"/>
            <a:ext cx="577238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7F7F8"/>
                </a:solidFill>
                <a:latin typeface="Gulim" panose="020B0600000101010101" pitchFamily="34" charset="-127"/>
                <a:ea typeface="Gulim" panose="020B0600000101010101" pitchFamily="34" charset="-127"/>
                <a:cs typeface="DM Sans Medium" pitchFamily="34" charset="-120"/>
              </a:rPr>
              <a:t>세상을 바꿀 준비가 되었습니다</a:t>
            </a:r>
            <a:endParaRPr lang="en-US" sz="35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561177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엘리펀트클라우드는 작지만 강한 연결로 큰 변화를 만들어갑니다.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행사</a:t>
            </a:r>
            <a:r>
              <a:rPr lang="en-US" sz="17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 기획의 노하우, 바이오 기술의 전문성, 엔터테인먼트의 영향력.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이</a:t>
            </a:r>
            <a:r>
              <a:rPr lang="en-US" sz="1750" dirty="0">
                <a:solidFill>
                  <a:srgbClr val="D6D9D7"/>
                </a:solidFill>
                <a:latin typeface="Gulim" panose="020B0600000101010101" pitchFamily="34" charset="-127"/>
                <a:ea typeface="Gulim" panose="020B0600000101010101" pitchFamily="34" charset="-127"/>
                <a:cs typeface="Inter" pitchFamily="34" charset="-120"/>
              </a:rPr>
              <a:t> 세 개의 가치가 하나의 무리가 되어 새로운 물길을 열어갑니다.</a:t>
            </a:r>
            <a:endParaRPr lang="en-US" sz="175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400</Words>
  <Application>Microsoft Macintosh PowerPoint</Application>
  <PresentationFormat>사용자 지정</PresentationFormat>
  <Paragraphs>89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DM Sans Medium</vt:lpstr>
      <vt:lpstr>Gulim</vt:lpstr>
      <vt:lpstr>Calibri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/>
  <cp:lastModifiedBy>Microsoft Office User</cp:lastModifiedBy>
  <cp:revision>4</cp:revision>
  <dcterms:created xsi:type="dcterms:W3CDTF">2026-02-13T09:03:46Z</dcterms:created>
  <dcterms:modified xsi:type="dcterms:W3CDTF">2026-02-13T09:10:15Z</dcterms:modified>
</cp:coreProperties>
</file>